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77" r:id="rId4"/>
    <p:sldId id="260" r:id="rId5"/>
    <p:sldId id="261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8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53" autoAdjust="0"/>
  </p:normalViewPr>
  <p:slideViewPr>
    <p:cSldViewPr>
      <p:cViewPr>
        <p:scale>
          <a:sx n="76" d="100"/>
          <a:sy n="76" d="100"/>
        </p:scale>
        <p:origin x="-97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50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298665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318239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0175176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968153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3741521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3440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525026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113243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17215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707405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709009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0532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>
    <p:newsflash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857232"/>
            <a:ext cx="8458200" cy="5572163"/>
          </a:xfrm>
          <a:solidFill>
            <a:schemeClr val="bg2"/>
          </a:solidFill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 по формированию </a:t>
            </a:r>
            <a:r>
              <a:rPr lang="ru-RU" sz="2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лексико-грамматического строя речи </a:t>
            </a:r>
            <a:r>
              <a:rPr lang="ru-RU" sz="2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  детьми дошкольного возраста, имеющими ОНР</a:t>
            </a:r>
            <a:r>
              <a:rPr lang="ru-RU" sz="2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/>
              <a:t>                 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0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Гончарова Елена Сергеевна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МБДОУ «</a:t>
            </a:r>
            <a: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комбинированного вида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№ 30» 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Тверская</a:t>
            </a:r>
            <a:endParaRPr lang="ru-RU" sz="18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4865703"/>
          </a:xfrm>
        </p:spPr>
        <p:txBody>
          <a:bodyPr/>
          <a:lstStyle/>
          <a:p>
            <a:pPr marL="514350" indent="-514350">
              <a:buFont typeface="Wingdings" pitchFamily="2" charset="2"/>
              <a:buNone/>
            </a:pPr>
            <a:r>
              <a:rPr lang="ru-RU" b="1" i="1" dirty="0" smtClean="0"/>
              <a:t>На</a:t>
            </a:r>
            <a:r>
              <a:rPr lang="ru-RU" i="1" dirty="0" smtClean="0"/>
              <a:t> </a:t>
            </a:r>
            <a:r>
              <a:rPr lang="ru-RU" b="1" i="1" dirty="0" smtClean="0"/>
              <a:t>согласование числительных с 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b="1" i="1" dirty="0" smtClean="0"/>
              <a:t>существительными: 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b="1" i="1" dirty="0" smtClean="0"/>
              <a:t>                                    </a:t>
            </a:r>
            <a:r>
              <a:rPr lang="ru-RU" dirty="0" smtClean="0"/>
              <a:t>«Мы считаем»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        «Расставь картинки»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        «Кто больше назовет»</a:t>
            </a:r>
            <a:endParaRPr lang="ru-RU" dirty="0"/>
          </a:p>
        </p:txBody>
      </p:sp>
      <p:pic>
        <p:nvPicPr>
          <p:cNvPr id="6" name="Рисунок 4" descr="DSC06957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3000372"/>
            <a:ext cx="3429024" cy="285752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8777318" cy="4865703"/>
          </a:xfrm>
        </p:spPr>
        <p:txBody>
          <a:bodyPr>
            <a:normAutofit fontScale="92500" lnSpcReduction="20000"/>
          </a:bodyPr>
          <a:lstStyle/>
          <a:p>
            <a:pPr marL="514350" indent="-514350" algn="just">
              <a:buFont typeface="Wingdings" pitchFamily="2" charset="2"/>
              <a:buNone/>
            </a:pPr>
            <a:r>
              <a:rPr lang="ru-RU" b="1" i="1" dirty="0" smtClean="0"/>
              <a:t>На образование родительного падежа </a:t>
            </a:r>
          </a:p>
          <a:p>
            <a:pPr marL="514350" indent="-514350" algn="just">
              <a:buFont typeface="Wingdings" pitchFamily="2" charset="2"/>
              <a:buNone/>
            </a:pPr>
            <a:r>
              <a:rPr lang="ru-RU" b="1" i="1" dirty="0" smtClean="0"/>
              <a:t>существительных единственного и </a:t>
            </a:r>
          </a:p>
          <a:p>
            <a:pPr marL="514350" indent="-514350" algn="just">
              <a:buFont typeface="Wingdings" pitchFamily="2" charset="2"/>
              <a:buNone/>
            </a:pPr>
            <a:r>
              <a:rPr lang="ru-RU" b="1" i="1" dirty="0" smtClean="0"/>
              <a:t>множественного числа: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«Кого нет в ряду?»</a:t>
            </a:r>
          </a:p>
          <a:p>
            <a:pPr marL="514350" indent="-514350">
              <a:buNone/>
            </a:pPr>
            <a:r>
              <a:rPr lang="ru-RU" dirty="0" smtClean="0"/>
              <a:t>«Чего нет?» </a:t>
            </a:r>
          </a:p>
          <a:p>
            <a:pPr marL="514350" indent="-514350">
              <a:buNone/>
            </a:pPr>
            <a:r>
              <a:rPr lang="ru-RU" dirty="0" smtClean="0"/>
              <a:t>«Закрытая корзина»</a:t>
            </a:r>
          </a:p>
          <a:p>
            <a:pPr marL="514350" indent="-514350">
              <a:buNone/>
            </a:pPr>
            <a:r>
              <a:rPr lang="ru-RU" dirty="0" smtClean="0"/>
              <a:t>«Чего не хватает?»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«Без чего?»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«Машин сад»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«Кого без чего не бывает?»</a:t>
            </a:r>
          </a:p>
          <a:p>
            <a:endParaRPr lang="ru-RU" dirty="0"/>
          </a:p>
        </p:txBody>
      </p:sp>
      <p:pic>
        <p:nvPicPr>
          <p:cNvPr id="4" name="Рисунок 3" descr="DSC0741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57752" y="2571744"/>
            <a:ext cx="3829048" cy="304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2">
                <a:lumMod val="40000"/>
                <a:lumOff val="60000"/>
              </a:schemeClr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4865703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Wingdings" pitchFamily="2" charset="2"/>
              <a:buNone/>
            </a:pPr>
            <a:r>
              <a:rPr lang="ru-RU" b="1" i="1" dirty="0" smtClean="0"/>
              <a:t>На образование винительного падежа 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b="1" i="1" dirty="0" smtClean="0"/>
              <a:t>существительных единственного числа: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                «Чудесный мешочек»</a:t>
            </a:r>
          </a:p>
          <a:p>
            <a:pPr marL="514350" indent="-514350">
              <a:buNone/>
            </a:pPr>
            <a:r>
              <a:rPr lang="ru-RU" dirty="0" smtClean="0"/>
              <a:t>                                            «День рождения у зайца»</a:t>
            </a:r>
          </a:p>
          <a:p>
            <a:pPr marL="514350" indent="-514350">
              <a:buNone/>
            </a:pPr>
            <a:r>
              <a:rPr lang="ru-RU" dirty="0" smtClean="0"/>
              <a:t>                                            «Что я несу?»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                «Что достал?» 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                «Что нарисовал?»</a:t>
            </a:r>
          </a:p>
          <a:p>
            <a:pPr marL="514350" indent="-514350">
              <a:buNone/>
            </a:pPr>
            <a:r>
              <a:rPr lang="ru-RU" dirty="0" smtClean="0"/>
              <a:t>                                             «Повар»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                 «Из чего готовят?» что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                                                            </a:t>
            </a:r>
            <a:endParaRPr lang="ru-RU" dirty="0"/>
          </a:p>
        </p:txBody>
      </p:sp>
      <p:pic>
        <p:nvPicPr>
          <p:cNvPr id="4" name="Рисунок 3" descr="DSC06937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2643182"/>
            <a:ext cx="2732089" cy="3286148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686800" cy="4794265"/>
          </a:xfrm>
        </p:spPr>
        <p:txBody>
          <a:bodyPr/>
          <a:lstStyle/>
          <a:p>
            <a:pPr marL="514350" indent="-514350">
              <a:buFont typeface="Wingdings" pitchFamily="2" charset="2"/>
              <a:buNone/>
            </a:pPr>
            <a:r>
              <a:rPr lang="ru-RU" b="1" i="1" dirty="0" smtClean="0"/>
              <a:t>На образование предложного падежа 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b="1" i="1" dirty="0" smtClean="0"/>
              <a:t>существительных единственного числа:</a:t>
            </a:r>
          </a:p>
          <a:p>
            <a:pPr marL="514350" indent="-514350">
              <a:buNone/>
            </a:pPr>
            <a:r>
              <a:rPr lang="ru-RU" dirty="0" smtClean="0"/>
              <a:t>                    «Где лежит?»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«Где что растет?»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b="1" i="1" dirty="0" smtClean="0"/>
              <a:t>На образование дательного падежа 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b="1" i="1" dirty="0" smtClean="0"/>
              <a:t>существительных единственного числа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«Что кому нужно?»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4865703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Font typeface="Wingdings" pitchFamily="2" charset="2"/>
              <a:buNone/>
            </a:pPr>
            <a:r>
              <a:rPr lang="ru-RU" sz="3800" b="1" i="1" dirty="0" smtClean="0"/>
              <a:t>На образование творительного падежа имени 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sz="3800" b="1" i="1" dirty="0" smtClean="0"/>
              <a:t>существительного: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   «Кто чем защищается?»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   «Кто чем питается?» 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   «Кто с кем?»</a:t>
            </a:r>
          </a:p>
          <a:p>
            <a:pPr marL="514350" indent="-514350">
              <a:buNone/>
            </a:pPr>
            <a:r>
              <a:rPr lang="ru-RU" sz="3800" b="1" i="1" dirty="0" smtClean="0"/>
              <a:t>На образование сложных слов</a:t>
            </a:r>
            <a:r>
              <a:rPr lang="ru-RU" b="1" i="1" dirty="0" smtClean="0"/>
              <a:t>: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   «Кто что делает?»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sz="3800" b="1" i="1" dirty="0" smtClean="0"/>
              <a:t>На образование притяжательных прилагательных</a:t>
            </a:r>
            <a:r>
              <a:rPr lang="ru-RU" b="1" i="1" dirty="0" smtClean="0"/>
              <a:t>:</a:t>
            </a:r>
          </a:p>
          <a:p>
            <a:pPr marL="514350" indent="-514350">
              <a:buNone/>
            </a:pPr>
            <a:r>
              <a:rPr lang="ru-RU" dirty="0" smtClean="0"/>
              <a:t>                              «Чьи вещи?»</a:t>
            </a:r>
          </a:p>
          <a:p>
            <a:pPr marL="514350" indent="-514350">
              <a:buNone/>
            </a:pPr>
            <a:r>
              <a:rPr lang="ru-RU" dirty="0" smtClean="0"/>
              <a:t>                              «Путаница»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  «Чей хвост</a:t>
            </a:r>
            <a:r>
              <a:rPr lang="en-US" dirty="0" smtClean="0"/>
              <a:t>,</a:t>
            </a:r>
            <a:r>
              <a:rPr lang="ru-RU" dirty="0" smtClean="0"/>
              <a:t> чья голова?»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  «Найди свой домик»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  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85860"/>
            <a:ext cx="8686800" cy="4794265"/>
          </a:xfrm>
        </p:spPr>
        <p:txBody>
          <a:bodyPr/>
          <a:lstStyle/>
          <a:p>
            <a:pPr marL="514350" indent="-514350">
              <a:buNone/>
            </a:pPr>
            <a:r>
              <a:rPr lang="ru-RU" b="1" i="1" dirty="0" smtClean="0"/>
              <a:t>На образование относительных </a:t>
            </a:r>
          </a:p>
          <a:p>
            <a:pPr marL="514350" indent="-514350">
              <a:buNone/>
            </a:pPr>
            <a:r>
              <a:rPr lang="ru-RU" b="1" i="1" dirty="0" smtClean="0"/>
              <a:t>прилагательных:</a:t>
            </a:r>
          </a:p>
          <a:p>
            <a:pPr marL="514350" indent="-514350">
              <a:buNone/>
            </a:pPr>
            <a:r>
              <a:rPr lang="ru-RU" dirty="0" smtClean="0"/>
              <a:t>    «Какой суп?»</a:t>
            </a:r>
          </a:p>
          <a:p>
            <a:pPr marL="514350" indent="-514350">
              <a:buNone/>
            </a:pPr>
            <a:r>
              <a:rPr lang="ru-RU" dirty="0" smtClean="0"/>
              <a:t>    «Мастер»</a:t>
            </a:r>
            <a:endParaRPr lang="en-US" dirty="0" smtClean="0"/>
          </a:p>
          <a:p>
            <a:pPr marL="514350" indent="-514350">
              <a:buFont typeface="Wingdings" pitchFamily="2" charset="2"/>
              <a:buNone/>
            </a:pPr>
            <a:r>
              <a:rPr lang="ru-RU" dirty="0"/>
              <a:t> </a:t>
            </a:r>
            <a:r>
              <a:rPr lang="ru-RU" dirty="0" smtClean="0"/>
              <a:t>   «Какое варенье?»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«Какой сок?»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«Из чего сделана посуда?»          </a:t>
            </a:r>
          </a:p>
          <a:p>
            <a:endParaRPr lang="ru-RU" dirty="0"/>
          </a:p>
        </p:txBody>
      </p:sp>
      <p:pic>
        <p:nvPicPr>
          <p:cNvPr id="4" name="Рисунок 3" descr="DSC0695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4876" y="2143116"/>
            <a:ext cx="3657600" cy="250033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4865703"/>
          </a:xfrm>
        </p:spPr>
        <p:txBody>
          <a:bodyPr>
            <a:normAutofit/>
          </a:bodyPr>
          <a:lstStyle/>
          <a:p>
            <a:pPr marL="514350" indent="-514350">
              <a:buFont typeface="Wingdings" pitchFamily="2" charset="2"/>
              <a:buNone/>
            </a:pPr>
            <a:r>
              <a:rPr lang="ru-RU" b="1" i="1" dirty="0" smtClean="0"/>
              <a:t>Предложные конструкции:</a:t>
            </a:r>
          </a:p>
          <a:p>
            <a:pPr marL="514350" indent="-514350">
              <a:buNone/>
            </a:pPr>
            <a:r>
              <a:rPr lang="ru-RU" dirty="0" smtClean="0"/>
              <a:t>                                       «Где что растет?»</a:t>
            </a:r>
          </a:p>
          <a:p>
            <a:pPr marL="514350" indent="-514350">
              <a:buNone/>
            </a:pPr>
            <a:r>
              <a:rPr lang="ru-RU" dirty="0" smtClean="0"/>
              <a:t>                                       «Кормушка»</a:t>
            </a:r>
          </a:p>
          <a:p>
            <a:pPr marL="514350" indent="-514350">
              <a:buNone/>
            </a:pPr>
            <a:r>
              <a:rPr lang="ru-RU" dirty="0" smtClean="0"/>
              <a:t>                                       «Где стоит машина?»</a:t>
            </a:r>
          </a:p>
          <a:p>
            <a:pPr marL="514350" indent="-514350">
              <a:buNone/>
            </a:pPr>
            <a:r>
              <a:rPr lang="ru-RU" dirty="0" smtClean="0"/>
              <a:t>                                       «Где лежат вещи?»</a:t>
            </a:r>
          </a:p>
          <a:p>
            <a:pPr marL="514350" indent="-514350">
              <a:buNone/>
            </a:pPr>
            <a:r>
              <a:rPr lang="ru-RU" dirty="0" smtClean="0"/>
              <a:t>                                       «Котенок» </a:t>
            </a:r>
          </a:p>
          <a:p>
            <a:pPr marL="514350" indent="-51435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 «Ложка и стакан»</a:t>
            </a:r>
          </a:p>
          <a:p>
            <a:pPr marL="514350" indent="-514350">
              <a:buNone/>
            </a:pPr>
            <a:r>
              <a:rPr lang="ru-RU" dirty="0" smtClean="0"/>
              <a:t>                                       «Незнайка»</a:t>
            </a:r>
            <a:endParaRPr lang="ru-RU" dirty="0"/>
          </a:p>
        </p:txBody>
      </p:sp>
      <p:pic>
        <p:nvPicPr>
          <p:cNvPr id="4" name="Рисунок 3" descr="DSC06960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2590800"/>
            <a:ext cx="3071834" cy="276702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2984"/>
            <a:ext cx="8686800" cy="4937141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b="1" i="1" dirty="0" smtClean="0"/>
              <a:t>На образование  приставочных глаголов:</a:t>
            </a: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                                      «Ехали мы ехали» </a:t>
            </a:r>
          </a:p>
          <a:p>
            <a:pPr marL="514350" indent="-51435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            «Старик Хоттабыч»</a:t>
            </a:r>
          </a:p>
          <a:p>
            <a:pPr marL="514350" indent="-514350">
              <a:buNone/>
            </a:pPr>
            <a:r>
              <a:rPr lang="ru-RU" dirty="0" smtClean="0"/>
              <a:t>	                                «Слово-действие»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          «Назови новое» 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          «Портной»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                                                </a:t>
            </a:r>
            <a:endParaRPr lang="ru-RU" dirty="0"/>
          </a:p>
        </p:txBody>
      </p:sp>
      <p:pic>
        <p:nvPicPr>
          <p:cNvPr id="4" name="Рисунок 3" descr="DSC07417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2143116"/>
            <a:ext cx="3251200" cy="2643206"/>
          </a:xfrm>
          <a:prstGeom prst="rect">
            <a:avLst/>
          </a:prstGeom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Выводы: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4865703"/>
          </a:xfrm>
        </p:spPr>
        <p:txBody>
          <a:bodyPr>
            <a:normAutofit fontScale="25000" lnSpcReduction="20000"/>
          </a:bodyPr>
          <a:lstStyle/>
          <a:p>
            <a:pPr algn="just"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дидактических играх перед детьми ставятся те или иные задачи, решение  которых</a:t>
            </a:r>
          </a:p>
          <a:p>
            <a:pPr algn="just"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требует сосредоточенности, внимания, умственного усилия, умение осмыслить</a:t>
            </a:r>
          </a:p>
          <a:p>
            <a:pPr algn="just"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правила, последовательность действий, преодолеть трудности. Они содействуют</a:t>
            </a:r>
          </a:p>
          <a:p>
            <a:pPr algn="just"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у дошкольников ощущений и восприятий, формированию представлений,</a:t>
            </a:r>
          </a:p>
          <a:p>
            <a:pPr algn="just"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усвоению знаний. Эти игры дают возможность обучать детей разнообразным</a:t>
            </a:r>
          </a:p>
          <a:p>
            <a:pPr algn="just"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экономным и рациональным способом решения тех или иных умственных и</a:t>
            </a:r>
          </a:p>
          <a:p>
            <a:pPr algn="just"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практических задач.</a:t>
            </a:r>
          </a:p>
          <a:p>
            <a:pPr algn="just"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работе с детьми с ОНР дидактической игре отводится большое место в</a:t>
            </a:r>
          </a:p>
          <a:p>
            <a:pPr algn="just"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коррекционной работе. С помощью дидактической игры ребенок приобретает</a:t>
            </a:r>
          </a:p>
          <a:p>
            <a:pPr algn="just"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новые знания, общаясь с воспитателем, со своими сверстниками в процессе</a:t>
            </a:r>
          </a:p>
          <a:p>
            <a:pPr algn="just"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за играющими, их высказываниями, накапливает словарь, учится</a:t>
            </a:r>
          </a:p>
          <a:p>
            <a:pPr algn="just"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строить свои речевые высказывания, закрепляется словарь детей</a:t>
            </a:r>
          </a:p>
          <a:p>
            <a:pPr algn="just"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(существительные, прилагательные, глаголы, названия цвета, пространственные</a:t>
            </a:r>
          </a:p>
          <a:p>
            <a:pPr algn="just"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понятия, предлоги и т.д.), развивается речь, память, внимание, логическое</a:t>
            </a:r>
          </a:p>
          <a:p>
            <a:pPr algn="just"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мышление, зрительная память, закрепляется культура поведения, навыки общения.</a:t>
            </a:r>
          </a:p>
          <a:p>
            <a:pPr algn="just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6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6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Классики об игре</a:t>
            </a:r>
            <a:endParaRPr lang="ru-RU" sz="28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>
              <a:buFont typeface="Wingdings" pitchFamily="2" charset="2"/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just">
              <a:buFont typeface="Wingdings" pitchFamily="2" charset="2"/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«Без игры нет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и не может быть полноценного умственного развития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Игра – это огромное светлое окно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через которое в духовный мир ребенка вливается живительный поток представлений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понятий об окружающем мире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Игра – это искра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зажигающая огонек пытливости и любознательности»</a:t>
            </a:r>
            <a:endParaRPr lang="en-US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Сухомлинский)</a:t>
            </a:r>
          </a:p>
          <a:p>
            <a:pPr algn="just">
              <a:buFont typeface="Wingdings" pitchFamily="2" charset="2"/>
              <a:buNone/>
            </a:pPr>
            <a:endParaRPr lang="ru-RU" dirty="0" smtClean="0"/>
          </a:p>
          <a:p>
            <a:pPr algn="just">
              <a:buFont typeface="Wingdings" pitchFamily="2" charset="2"/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«И я как педагог должен с ними немножко играть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Если я буду только приучать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требовать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наставлять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я буду посторонней силой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может быть полезной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но не близкой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Я должен обязательно немножко играть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и я этого требовал от всех своих коллег»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Макаренко)</a:t>
            </a:r>
          </a:p>
          <a:p>
            <a:pPr>
              <a:buFont typeface="Wingdings" pitchFamily="2" charset="2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/>
              <a:t>Актуальность проблемы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8777318" cy="5214974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Изучением лексико-грамматического строя речи у детей с ОНР занимались такие</a:t>
            </a:r>
          </a:p>
          <a:p>
            <a:pPr algn="just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авторы как Р.Е. Левина, Л.Ф.Спирова, Н.С. Жукова, Е.М.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Мастюкова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Т.Б.Филичева.</a:t>
            </a:r>
          </a:p>
          <a:p>
            <a:pPr algn="just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грамматического строя речи у детей с общим недоразвитием речи</a:t>
            </a:r>
          </a:p>
          <a:p>
            <a:pPr algn="just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одной из основных задач коррекционного обучения и воспитания. Решение</a:t>
            </a:r>
          </a:p>
          <a:p>
            <a:pPr algn="just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этой задачи предполагает умение грамматически правильно оформить речевое</a:t>
            </a:r>
          </a:p>
          <a:p>
            <a:pPr algn="just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высказывание. Ребенок с ОНР имеет ограниченные возможности овладения </a:t>
            </a:r>
          </a:p>
          <a:p>
            <a:pPr algn="just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грамматическими категориями и формами на основе непосредственного</a:t>
            </a:r>
          </a:p>
          <a:p>
            <a:pPr algn="just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подражания речи окружающих. У них отмечаются стойкие отклонения в усвоении и</a:t>
            </a:r>
          </a:p>
          <a:p>
            <a:pPr algn="just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применении грамматических законов языка. При грамматических изменениях слов</a:t>
            </a:r>
          </a:p>
          <a:p>
            <a:pPr algn="just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их сочетаний в предложениях дети часто допускают ошибки, которые принято</a:t>
            </a:r>
          </a:p>
          <a:p>
            <a:pPr algn="just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называть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аграмматизмами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Чтобы добиться успеха в их усвоении, он нуждается в</a:t>
            </a:r>
          </a:p>
          <a:p>
            <a:pPr algn="just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специальных условиях обучения. Эффективным средством закрепления</a:t>
            </a:r>
          </a:p>
          <a:p>
            <a:pPr algn="just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грамматических навыков является </a:t>
            </a:r>
            <a:r>
              <a:rPr lang="ru-RU" sz="1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игра,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 как благодаря </a:t>
            </a:r>
          </a:p>
          <a:p>
            <a:pPr algn="just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диалектичности, эмоциональности проведения и заинтересованности детей они</a:t>
            </a:r>
          </a:p>
          <a:p>
            <a:pPr algn="just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дают возможность много раз упражнять ребенка в повторении нужных словоформ.</a:t>
            </a:r>
          </a:p>
          <a:p>
            <a:pPr algn="just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Так, формирование грамматического строя речи посредством дидактической игры должно </a:t>
            </a:r>
          </a:p>
          <a:p>
            <a:pPr algn="just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осуществляться дифференцировано, с учетом личностных, возрастных, речевых</a:t>
            </a:r>
          </a:p>
          <a:p>
            <a:pPr algn="just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особенностей ребенка, что является актуальной проблемой для теории и практики</a:t>
            </a:r>
          </a:p>
          <a:p>
            <a:pPr algn="just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логопедии.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42852"/>
            <a:ext cx="8686800" cy="1285884"/>
          </a:xfrm>
        </p:spPr>
        <p:txBody>
          <a:bodyPr>
            <a:normAutofit/>
          </a:bodyPr>
          <a:lstStyle/>
          <a:p>
            <a:pPr algn="ctr"/>
            <a:r>
              <a:rPr lang="ru-RU" sz="27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речевых возможностей детей старшего дошкольного возраста с лексико-грамматическими нарушениями через использование  дидактических игр.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75234"/>
          </a:xfrm>
          <a:ln>
            <a:solidFill>
              <a:schemeClr val="bg2"/>
            </a:solidFill>
          </a:ln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  <a:buNone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q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понимать грамматические категории и формы слов;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q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обучать детей точному употреблению слов;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q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добиваться формирования навыков грамматической </a:t>
            </a: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самокоррекции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q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уметь изменять форму слова в зависимости от вопроса или ситуации;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q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уметь пользоваться этими категориями в заученной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отраженной и самостоятельной речи;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q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проверять устойчивость усвоенных грамматических навыков на новом лексическом материале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 также с опорой на новые ситуации;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q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детскую речевую активность;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q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обогащать и развивать словарный запас, как путем накопления новых словоформ, так и благодаря развитию у них умения пользоваться различными способами словоизменения и словообразования;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</a:rPr>
              <a:t>Методы работы</a:t>
            </a:r>
            <a:endParaRPr lang="ru-RU" sz="28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ru-RU" sz="2800" dirty="0" smtClean="0">
                <a:latin typeface="Times New Roman" pitchFamily="18" charset="0"/>
              </a:rPr>
              <a:t>наглядные;</a:t>
            </a: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ru-RU" sz="2800" dirty="0" smtClean="0">
                <a:latin typeface="Times New Roman" pitchFamily="18" charset="0"/>
              </a:rPr>
              <a:t>словесные;</a:t>
            </a:r>
          </a:p>
          <a:p>
            <a:pPr>
              <a:lnSpc>
                <a:spcPct val="80000"/>
              </a:lnSpc>
              <a:buFont typeface="Wingdings" pitchFamily="2" charset="2"/>
              <a:buChar char="q"/>
            </a:pPr>
            <a:r>
              <a:rPr lang="ru-RU" sz="2800" dirty="0" smtClean="0">
                <a:latin typeface="Times New Roman" pitchFamily="18" charset="0"/>
              </a:rPr>
              <a:t>практические;</a:t>
            </a:r>
          </a:p>
          <a:p>
            <a:pPr algn="just">
              <a:lnSpc>
                <a:spcPct val="80000"/>
              </a:lnSpc>
              <a:buFont typeface="Wingdings" pitchFamily="2" charset="2"/>
              <a:buChar char="q"/>
            </a:pPr>
            <a:r>
              <a:rPr lang="ru-RU" sz="2800" dirty="0" smtClean="0">
                <a:latin typeface="Times New Roman" pitchFamily="18" charset="0"/>
              </a:rPr>
              <a:t>игровые  (дидактические игры</a:t>
            </a:r>
            <a:r>
              <a:rPr lang="en-US" sz="2800" dirty="0" smtClean="0">
                <a:latin typeface="Times New Roman" pitchFamily="18" charset="0"/>
              </a:rPr>
              <a:t>,</a:t>
            </a:r>
            <a:r>
              <a:rPr lang="ru-RU" sz="2800" dirty="0" smtClean="0">
                <a:latin typeface="Times New Roman" pitchFamily="18" charset="0"/>
              </a:rPr>
              <a:t> игры-драматизации</a:t>
            </a:r>
            <a:r>
              <a:rPr lang="en-US" sz="2800" dirty="0" smtClean="0">
                <a:latin typeface="Times New Roman" pitchFamily="18" charset="0"/>
              </a:rPr>
              <a:t>,</a:t>
            </a:r>
            <a:r>
              <a:rPr lang="ru-RU" sz="2800" dirty="0" smtClean="0">
                <a:latin typeface="Times New Roman" pitchFamily="18" charset="0"/>
              </a:rPr>
              <a:t> подвижные игры</a:t>
            </a:r>
            <a:r>
              <a:rPr lang="en-US" sz="2800" dirty="0" smtClean="0">
                <a:latin typeface="Times New Roman" pitchFamily="18" charset="0"/>
              </a:rPr>
              <a:t>,</a:t>
            </a:r>
            <a:r>
              <a:rPr lang="ru-RU" sz="2800" dirty="0" smtClean="0">
                <a:latin typeface="Times New Roman" pitchFamily="18" charset="0"/>
              </a:rPr>
              <a:t> игры-путешествия, игры-поручения, эпизодические игровые приемы – загадки</a:t>
            </a:r>
            <a:r>
              <a:rPr lang="en-US" sz="2800" dirty="0" smtClean="0">
                <a:latin typeface="Times New Roman" pitchFamily="18" charset="0"/>
              </a:rPr>
              <a:t>, </a:t>
            </a:r>
            <a:r>
              <a:rPr lang="ru-RU" sz="2800" dirty="0" smtClean="0">
                <a:latin typeface="Times New Roman" pitchFamily="18" charset="0"/>
              </a:rPr>
              <a:t>упражнения</a:t>
            </a:r>
            <a:r>
              <a:rPr lang="en-US" sz="2800" dirty="0" smtClean="0">
                <a:latin typeface="Times New Roman" pitchFamily="18" charset="0"/>
              </a:rPr>
              <a:t>,</a:t>
            </a:r>
            <a:r>
              <a:rPr lang="ru-RU" sz="2800" dirty="0" smtClean="0">
                <a:latin typeface="Times New Roman" pitchFamily="18" charset="0"/>
              </a:rPr>
              <a:t> игровые действия)</a:t>
            </a: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endParaRPr lang="ru-RU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</a:pPr>
            <a:r>
              <a:rPr lang="ru-RU" sz="2800" b="1" i="1" dirty="0" smtClean="0">
                <a:latin typeface="Times New Roman" pitchFamily="18" charset="0"/>
              </a:rPr>
              <a:t>   </a:t>
            </a:r>
            <a:endParaRPr lang="en-US" sz="2800" b="1" i="1" dirty="0" smtClean="0">
              <a:latin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857256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</a:rPr>
              <a:t>Структурные элементы дидактической игры:</a:t>
            </a:r>
            <a:endParaRPr lang="ru-RU" sz="24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</a:rPr>
              <a:t>дидактическая задача;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q"/>
            </a:pPr>
            <a:endParaRPr lang="ru-RU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</a:rPr>
              <a:t>игровая задача;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None/>
            </a:pPr>
            <a:endParaRPr lang="ru-RU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</a:rPr>
              <a:t>игровые действия;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q"/>
            </a:pPr>
            <a:endParaRPr lang="ru-RU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</a:rPr>
              <a:t>правила игры</a:t>
            </a:r>
            <a:endParaRPr lang="ru-RU" dirty="0">
              <a:latin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</a:rPr>
              <a:t>Принципы дидактической игры:</a:t>
            </a:r>
            <a:endParaRPr lang="ru-RU" sz="28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</a:rPr>
              <a:t>должна опираться на программный материал;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q"/>
            </a:pPr>
            <a:endParaRPr lang="ru-RU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</a:rPr>
              <a:t>должна способствовать вовлечению в коррекционный процесс более сохранные анализаторы;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q"/>
            </a:pPr>
            <a:endParaRPr lang="ru-RU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</a:rPr>
              <a:t>должны быть ясны и понятны детям назначения предметов</a:t>
            </a:r>
            <a:r>
              <a:rPr lang="en-US" dirty="0" smtClean="0">
                <a:latin typeface="Times New Roman" pitchFamily="18" charset="0"/>
              </a:rPr>
              <a:t>,</a:t>
            </a:r>
            <a:r>
              <a:rPr lang="ru-RU" dirty="0" smtClean="0">
                <a:latin typeface="Times New Roman" pitchFamily="18" charset="0"/>
              </a:rPr>
              <a:t> картинок</a:t>
            </a:r>
            <a:r>
              <a:rPr lang="en-US" dirty="0" smtClean="0">
                <a:latin typeface="Times New Roman" pitchFamily="18" charset="0"/>
              </a:rPr>
              <a:t>,</a:t>
            </a:r>
            <a:r>
              <a:rPr lang="ru-RU" dirty="0" smtClean="0">
                <a:latin typeface="Times New Roman" pitchFamily="18" charset="0"/>
              </a:rPr>
              <a:t> пособий</a:t>
            </a:r>
            <a:r>
              <a:rPr lang="en-US" dirty="0" smtClean="0">
                <a:latin typeface="Times New Roman" pitchFamily="18" charset="0"/>
              </a:rPr>
              <a:t>,</a:t>
            </a:r>
            <a:r>
              <a:rPr lang="ru-RU" dirty="0" smtClean="0">
                <a:latin typeface="Times New Roman" pitchFamily="18" charset="0"/>
              </a:rPr>
              <a:t> смысл вопросов;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q"/>
            </a:pPr>
            <a:endParaRPr lang="ru-RU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</a:rPr>
              <a:t>должны быть внешне привлекательны пособия;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q"/>
            </a:pPr>
            <a:endParaRPr lang="ru-RU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</a:rPr>
              <a:t>количество пособий должно соответствовать количеству детей</a:t>
            </a:r>
          </a:p>
          <a:p>
            <a:pPr>
              <a:lnSpc>
                <a:spcPct val="80000"/>
              </a:lnSpc>
              <a:buClr>
                <a:schemeClr val="accent2"/>
              </a:buClr>
              <a:buFont typeface="Wingdings" pitchFamily="2" charset="2"/>
              <a:buChar char="§"/>
            </a:pPr>
            <a:endParaRPr lang="ru-RU" dirty="0" smtClean="0">
              <a:latin typeface="Times New Roman" pitchFamily="18" charset="0"/>
            </a:endParaRPr>
          </a:p>
          <a:p>
            <a:pPr>
              <a:buClr>
                <a:schemeClr val="accent2"/>
              </a:buClr>
            </a:pP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дидактических игр 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04800" y="1428736"/>
            <a:ext cx="8686800" cy="4651389"/>
          </a:xfrm>
        </p:spPr>
        <p:txBody>
          <a:bodyPr/>
          <a:lstStyle/>
          <a:p>
            <a:pPr marL="514350" indent="-514350">
              <a:buNone/>
            </a:pPr>
            <a:r>
              <a:rPr lang="ru-RU" b="1" dirty="0" smtClean="0"/>
              <a:t>На образование существительных с </a:t>
            </a:r>
          </a:p>
          <a:p>
            <a:pPr marL="514350" indent="-514350">
              <a:buNone/>
            </a:pPr>
            <a:r>
              <a:rPr lang="ru-RU" b="1" dirty="0" smtClean="0"/>
              <a:t>уменьшительно-ласкательными суффиксами: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                 «Назови, не ошибись»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                 «</a:t>
            </a:r>
            <a:r>
              <a:rPr lang="ru-RU" dirty="0" err="1" smtClean="0"/>
              <a:t>Большой-маленький</a:t>
            </a:r>
            <a:r>
              <a:rPr lang="ru-RU" dirty="0" smtClean="0"/>
              <a:t>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                 «Назови ласково»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                                             «Давай поможем!»</a:t>
            </a:r>
          </a:p>
          <a:p>
            <a:endParaRPr lang="ru-RU" dirty="0"/>
          </a:p>
        </p:txBody>
      </p:sp>
      <p:pic>
        <p:nvPicPr>
          <p:cNvPr id="9" name="Рисунок 3" descr="DSC06964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9600" y="2928934"/>
            <a:ext cx="381000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4800" y="1214422"/>
            <a:ext cx="8686800" cy="4865703"/>
          </a:xfrm>
        </p:spPr>
        <p:txBody>
          <a:bodyPr/>
          <a:lstStyle/>
          <a:p>
            <a:pPr marL="514350" indent="-514350">
              <a:buNone/>
            </a:pPr>
            <a:r>
              <a:rPr lang="ru-RU" b="1" i="1" dirty="0" smtClean="0"/>
              <a:t>На согласование существительных и </a:t>
            </a:r>
          </a:p>
          <a:p>
            <a:pPr marL="514350" indent="-514350">
              <a:buNone/>
            </a:pPr>
            <a:r>
              <a:rPr lang="ru-RU" b="1" i="1" dirty="0" smtClean="0"/>
              <a:t>прилагательных</a:t>
            </a:r>
            <a:r>
              <a:rPr lang="en-US" b="1" i="1" dirty="0" smtClean="0"/>
              <a:t>,</a:t>
            </a:r>
            <a:r>
              <a:rPr lang="ru-RU" b="1" i="1" dirty="0" smtClean="0"/>
              <a:t> обозначающих цвет</a:t>
            </a:r>
            <a:r>
              <a:rPr lang="en-US" b="1" i="1" dirty="0" smtClean="0"/>
              <a:t>,</a:t>
            </a:r>
            <a:r>
              <a:rPr lang="ru-RU" b="1" i="1" dirty="0" smtClean="0"/>
              <a:t> форму</a:t>
            </a:r>
            <a:r>
              <a:rPr lang="en-US" b="1" i="1" dirty="0" smtClean="0"/>
              <a:t>,</a:t>
            </a:r>
            <a:endParaRPr lang="ru-RU" b="1" i="1" dirty="0" smtClean="0"/>
          </a:p>
          <a:p>
            <a:pPr marL="514350" indent="-514350">
              <a:buNone/>
            </a:pPr>
            <a:r>
              <a:rPr lang="ru-RU" b="1" i="1" dirty="0" smtClean="0"/>
              <a:t>размер</a:t>
            </a:r>
            <a:r>
              <a:rPr lang="en-US" b="1" i="1" dirty="0" smtClean="0"/>
              <a:t>,</a:t>
            </a:r>
            <a:r>
              <a:rPr lang="ru-RU" b="1" i="1" dirty="0" smtClean="0"/>
              <a:t> вкус: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«Письмо с ошибками»</a:t>
            </a:r>
            <a:endParaRPr lang="en-US" dirty="0" smtClean="0"/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«Какой на вкус?»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«Какого цвета?»</a:t>
            </a: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/>
              <a:t>«Какой, какая, какое?»</a:t>
            </a:r>
            <a:endParaRPr lang="ru-RU" dirty="0"/>
          </a:p>
        </p:txBody>
      </p:sp>
      <p:pic>
        <p:nvPicPr>
          <p:cNvPr id="6" name="Рисунок 3" descr="DSC06917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4876" y="2857496"/>
            <a:ext cx="3810000" cy="2590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388</TotalTime>
  <Words>1042</Words>
  <Application>Microsoft Office PowerPoint</Application>
  <PresentationFormat>Экран (4:3)</PresentationFormat>
  <Paragraphs>165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  Дидактические игры по формированию  лексико-грамматического строя речи  с  детьми дошкольного возраста, имеющими ОНР                      Гончарова Елена Сергеевна  МБДОУ «Детский сад комбинированного вида № 30»  ст. Тверская</vt:lpstr>
      <vt:lpstr>Классики об игре</vt:lpstr>
      <vt:lpstr>Актуальность проблемы</vt:lpstr>
      <vt:lpstr>Цель: развитие речевых возможностей детей старшего дошкольного возраста с лексико-грамматическими нарушениями через использование  дидактических игр.</vt:lpstr>
      <vt:lpstr>Методы работы</vt:lpstr>
      <vt:lpstr>Структурные элементы дидактической игры:</vt:lpstr>
      <vt:lpstr>Принципы дидактической игры:</vt:lpstr>
      <vt:lpstr>Подбор дидактических игр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Выводы: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как средство формирования лексико-грамматических категорий у детей с онр старшего дошкольного возраста                         Сапарова Елена николаевна учитель-логопед Мбдоу Детский сад комбинированного вида № 271  г. Нижний новгород</dc:title>
  <dc:creator>User</dc:creator>
  <cp:lastModifiedBy>User</cp:lastModifiedBy>
  <cp:revision>94</cp:revision>
  <dcterms:modified xsi:type="dcterms:W3CDTF">2022-10-19T09:08:11Z</dcterms:modified>
</cp:coreProperties>
</file>